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83" r:id="rId7"/>
    <p:sldId id="284" r:id="rId8"/>
    <p:sldId id="285" r:id="rId9"/>
    <p:sldId id="261" r:id="rId10"/>
    <p:sldId id="276" r:id="rId11"/>
    <p:sldId id="286" r:id="rId12"/>
    <p:sldId id="262" r:id="rId13"/>
    <p:sldId id="264" r:id="rId14"/>
    <p:sldId id="265" r:id="rId15"/>
    <p:sldId id="266" r:id="rId16"/>
    <p:sldId id="272" r:id="rId17"/>
    <p:sldId id="267" r:id="rId18"/>
    <p:sldId id="277" r:id="rId19"/>
    <p:sldId id="268" r:id="rId20"/>
    <p:sldId id="270" r:id="rId21"/>
    <p:sldId id="279" r:id="rId22"/>
    <p:sldId id="271" r:id="rId23"/>
    <p:sldId id="278" r:id="rId24"/>
    <p:sldId id="275" r:id="rId25"/>
    <p:sldId id="282" r:id="rId26"/>
    <p:sldId id="281" r:id="rId27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574" y="43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0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46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03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26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8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6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40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0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46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7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5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57AA2-E2AF-4872-A98A-5760104C7717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ECDB6-5758-4158-9827-FACB8B456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0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7079" y="320628"/>
            <a:ext cx="12162393" cy="6489150"/>
          </a:xfrm>
          <a:prstGeom prst="rect">
            <a:avLst/>
          </a:prstGeom>
          <a:noFill/>
        </p:spPr>
        <p:txBody>
          <a:bodyPr wrap="square" lIns="147513" tIns="73756" rIns="147513" bIns="73756" rtlCol="1">
            <a:spAutoFit/>
          </a:bodyPr>
          <a:lstStyle/>
          <a:p>
            <a:pPr algn="ctr"/>
            <a:r>
              <a:rPr lang="fa-IR" sz="3100" b="1" dirty="0">
                <a:cs typeface="B Zar" pitchFamily="2" charset="-78"/>
              </a:rPr>
              <a:t>بنام خدا  </a:t>
            </a:r>
          </a:p>
          <a:p>
            <a:pPr algn="ctr"/>
            <a:endParaRPr lang="fa-IR" sz="31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r>
              <a:rPr lang="fa-IR" sz="1600" b="1" dirty="0">
                <a:cs typeface="B Zar" pitchFamily="2" charset="-78"/>
              </a:rPr>
              <a:t> </a:t>
            </a: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endParaRPr lang="fa-IR" sz="1600" b="1" dirty="0">
              <a:cs typeface="B Zar" pitchFamily="2" charset="-78"/>
            </a:endParaRPr>
          </a:p>
          <a:p>
            <a:pPr algn="ctr"/>
            <a:r>
              <a:rPr lang="fa-IR" sz="1700" b="1" dirty="0">
                <a:cs typeface="B Nazanin" pitchFamily="2" charset="-78"/>
              </a:rPr>
              <a:t>شهرداری کرج</a:t>
            </a:r>
            <a:br>
              <a:rPr lang="en-US" sz="1700" dirty="0">
                <a:cs typeface="B Nazanin" pitchFamily="2" charset="-78"/>
              </a:rPr>
            </a:br>
            <a:r>
              <a:rPr lang="fa-IR" sz="1700" b="1" dirty="0">
                <a:cs typeface="B Nazanin" pitchFamily="2" charset="-78"/>
              </a:rPr>
              <a:t>معاونت شهرسازی و معماری</a:t>
            </a:r>
            <a:endParaRPr lang="en-US" sz="1700" b="1" dirty="0">
              <a:cs typeface="B Nazanin" pitchFamily="2" charset="-78"/>
            </a:endParaRPr>
          </a:p>
          <a:p>
            <a:pPr algn="ctr"/>
            <a:r>
              <a:rPr lang="fa-IR" sz="1700" b="1" dirty="0">
                <a:cs typeface="B Nazanin" pitchFamily="2" charset="-78"/>
              </a:rPr>
              <a:t>اداره کل امور شهرسازی</a:t>
            </a:r>
            <a:br>
              <a:rPr lang="en-US" sz="1700" dirty="0">
                <a:cs typeface="B Nazanin" pitchFamily="2" charset="-78"/>
              </a:rPr>
            </a:br>
            <a:r>
              <a:rPr lang="fa-IR" sz="1700" b="1" dirty="0">
                <a:cs typeface="B Nazanin" pitchFamily="2" charset="-78"/>
              </a:rPr>
              <a:t> اداره سیما و منظر شهری</a:t>
            </a:r>
            <a:br>
              <a:rPr lang="en-US" sz="1600" b="1" dirty="0">
                <a:cs typeface="B Nazanin" pitchFamily="2" charset="-78"/>
              </a:rPr>
            </a:br>
            <a:endParaRPr lang="fa-IR" sz="1600" b="1" dirty="0">
              <a:cs typeface="B Nazanin" pitchFamily="2" charset="-78"/>
            </a:endParaRPr>
          </a:p>
          <a:p>
            <a:pPr algn="ctr"/>
            <a:endParaRPr lang="fa-IR" sz="3100" b="1" dirty="0">
              <a:cs typeface="B Zar" pitchFamily="2" charset="-78"/>
            </a:endParaRPr>
          </a:p>
          <a:p>
            <a:pPr algn="ctr"/>
            <a:endParaRPr lang="fa-IR" sz="3100" b="1" dirty="0">
              <a:cs typeface="B Zar" pitchFamily="2" charset="-78"/>
            </a:endParaRPr>
          </a:p>
          <a:p>
            <a:pPr algn="ctr"/>
            <a:r>
              <a:rPr lang="fa-IR" sz="4400" b="1" dirty="0">
                <a:cs typeface="B Titr" pitchFamily="2" charset="-78"/>
              </a:rPr>
              <a:t>نحوه ارائه مدارک نمای ساختمانی توسط مالک</a:t>
            </a:r>
          </a:p>
          <a:p>
            <a:pPr algn="ctr"/>
            <a:endParaRPr lang="fa-IR" sz="4800" b="1" dirty="0">
              <a:cs typeface="B Zar" pitchFamily="2" charset="-78"/>
            </a:endParaRPr>
          </a:p>
        </p:txBody>
      </p:sp>
      <p:pic>
        <p:nvPicPr>
          <p:cNvPr id="1026" name="Picture 2" descr="D:\jeld\logo\kisspng-karaj-municipality-mohammadshahr-kamal-shahr-chaha-free-government-images-5a795484895a39.947629331517900932562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664" y="1272208"/>
            <a:ext cx="149555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7079" y="8448908"/>
            <a:ext cx="12162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کلیه مدارک و مستندات ارائه شده می بایست ممهور به مهر و امضاء مهندس طراح مندرج در پروانه ساختمانی باشد.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287079" y="8184975"/>
            <a:ext cx="12196301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01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16424" y="8617024"/>
            <a:ext cx="9434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6: اسکن فرم تکمیل شده چک لیست کنترل نماهای ساختمانی با مهر و امضاء مهندس طراح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77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16424" y="8617024"/>
            <a:ext cx="9434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6: اسکن فرم تکمیل شده چک لیست کنترل نماهای ساختمانی با مهر و امضاء مهندس طراح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396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7: شناخت وضع موجود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تصاویر وضعیت فعلی بنا با ذکر تاریخ عکسبرداری 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80853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47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8: شناخت وضع موجود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تصاویر بناهای همجوار (حداقل دو پلاک از طرفین بنا</a:t>
            </a:r>
            <a:r>
              <a:rPr lang="en-US" sz="2000" dirty="0">
                <a:cs typeface="B Nazanin" pitchFamily="2" charset="-78"/>
              </a:rPr>
              <a:t> </a:t>
            </a:r>
            <a:r>
              <a:rPr lang="fa-IR" sz="2000" dirty="0">
                <a:cs typeface="B Nazanin" pitchFamily="2" charset="-78"/>
              </a:rPr>
              <a:t> به صورت عکس پانوراما) و روبروی ملک 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4028" y="317055"/>
            <a:ext cx="12136880" cy="367240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510908" y="4264954"/>
            <a:ext cx="5940000" cy="3672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14028" y="4264955"/>
            <a:ext cx="5940000" cy="3672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80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9: طرح پیشنهادی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جانمايي طرح سه بعدی نما در ميان تصاویر بناهاي همجوار حداقل دو  پلاك از هر طرف بنا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58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10: طرح پیشنهادی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تصاوير سه بعدي رنگي از كليه نماهای قابل رويت از معابر اعم از نمای اصلی و یا نمای جانبی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17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11: تصاوير سه بعدي رنگي از طرح نورپردازي نما</a:t>
            </a:r>
          </a:p>
          <a:p>
            <a:pPr algn="r" rtl="1"/>
            <a:r>
              <a:rPr lang="fa-IR" sz="2000" dirty="0">
                <a:cs typeface="B Nazanin" pitchFamily="2" charset="-78"/>
              </a:rPr>
              <a:t> (الزامی در خصوص ابنیه غیرمسکونی یا واقع در مجاورت معابر اصلی)</a:t>
            </a:r>
          </a:p>
          <a:p>
            <a:pPr algn="r" rtl="1"/>
            <a:endParaRPr lang="fa-IR" sz="2000" b="1" dirty="0"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5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28992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12: نقشه کلی نما بدون راندوی مصالح با کدهای ارتفاعی در مقیاس 1/100 یا 1/200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خطوط کلی کالبدی شامل خط آسمان، خط زمین، تراز پنجره ها، هرگونه پیش آمدگی و فرورفتگی تاثیرگذار، براساس دو پلاک مجاور و ادله طراح می بایست بررسی گردد.</a:t>
            </a:r>
          </a:p>
          <a:p>
            <a:pPr marL="342900" indent="-342900" algn="r" rtl="1">
              <a:buFont typeface="Arial" pitchFamily="34" charset="0"/>
              <a:buChar char="•"/>
            </a:pP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08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2899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13: مصالح مصرفی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 معرفی و جانمایی موقعیت مصالح نما با مقياس 1/200يا 1/100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solidFill>
                  <a:prstClr val="black"/>
                </a:solidFill>
                <a:cs typeface="B Nazanin" pitchFamily="2" charset="-78"/>
              </a:rPr>
              <a:t>مصالح به</a:t>
            </a:r>
            <a:r>
              <a:rPr lang="en-US" sz="2000" dirty="0">
                <a:solidFill>
                  <a:prstClr val="black"/>
                </a:solidFill>
                <a:cs typeface="B Nazanin" pitchFamily="2" charset="-78"/>
              </a:rPr>
              <a:t> </a:t>
            </a:r>
            <a:r>
              <a:rPr lang="fa-IR" sz="2000" dirty="0">
                <a:solidFill>
                  <a:prstClr val="black"/>
                </a:solidFill>
                <a:cs typeface="B Nazanin" pitchFamily="2" charset="-78"/>
              </a:rPr>
              <a:t>کار رفته حداقل بصورت نوشتاری در نقشه نما معرفی گردند.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72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14: مصالح مصرفی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تصاویر واقعی مصالح کاربردی به لحاظ  بافت و رنگ و سایر مشخصات فنی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258163"/>
              </p:ext>
            </p:extLst>
          </p:nvPr>
        </p:nvGraphicFramePr>
        <p:xfrm>
          <a:off x="1072208" y="1128192"/>
          <a:ext cx="10550190" cy="6146134"/>
        </p:xfrm>
        <a:graphic>
          <a:graphicData uri="http://schemas.openxmlformats.org/drawingml/2006/table">
            <a:tbl>
              <a:tblPr rtl="1">
                <a:tableStyleId>{5940675A-B579-460E-94D1-54222C63F5DA}</a:tableStyleId>
              </a:tblPr>
              <a:tblGrid>
                <a:gridCol w="64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9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03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2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507">
                <a:tc gridSpan="4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b="1" dirty="0">
                          <a:cs typeface="B Nazanin" pitchFamily="2" charset="-78"/>
                        </a:rPr>
                        <a:t>جدول راهنماي مصالح نما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518"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ردیف</a:t>
                      </a:r>
                      <a:endParaRPr lang="en-US" sz="20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نام مصالح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تصویر مصالح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درصد کاربرد در هر جبهه از بنا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07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1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28016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>
                          <a:latin typeface="+mn-lt"/>
                          <a:ea typeface="Calibri"/>
                          <a:cs typeface="B Nazanin" pitchFamily="2" charset="-78"/>
                        </a:rPr>
                        <a:t>سنگ</a:t>
                      </a:r>
                      <a:r>
                        <a:rPr lang="fa-IR" sz="2000" baseline="0">
                          <a:latin typeface="+mn-lt"/>
                          <a:ea typeface="Calibri"/>
                          <a:cs typeface="B Nazanin" pitchFamily="2" charset="-78"/>
                        </a:rPr>
                        <a:t> تراورتن سفید </a:t>
                      </a:r>
                      <a:endParaRPr lang="fa-IR" sz="2000">
                        <a:latin typeface="+mn-lt"/>
                        <a:ea typeface="Calibri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aseline="0">
                          <a:latin typeface="Calibri"/>
                          <a:ea typeface="Calibri"/>
                          <a:cs typeface="B Nazanin" pitchFamily="2" charset="-78"/>
                        </a:rPr>
                        <a:t>  </a:t>
                      </a: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+mn-lt"/>
                          <a:ea typeface="Calibri"/>
                          <a:cs typeface="B Nazanin" pitchFamily="2" charset="-78"/>
                        </a:rPr>
                        <a:t>55</a:t>
                      </a:r>
                      <a:r>
                        <a:rPr lang="en-US" sz="2000" dirty="0">
                          <a:latin typeface="+mn-lt"/>
                          <a:ea typeface="Calibri"/>
                          <a:cs typeface="B Nazanin" pitchFamily="2" charset="-78"/>
                        </a:rPr>
                        <a:t>%</a:t>
                      </a:r>
                      <a:endParaRPr lang="fa-IR" sz="2000" dirty="0">
                        <a:latin typeface="+mn-lt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351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2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Calibri"/>
                          <a:ea typeface="Calibri"/>
                          <a:cs typeface="B Nazanin" pitchFamily="2" charset="-78"/>
                        </a:rPr>
                        <a:t>آجر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+mn-lt"/>
                          <a:ea typeface="Calibri"/>
                          <a:cs typeface="B Nazanin" pitchFamily="2" charset="-78"/>
                        </a:rPr>
                        <a:t>25</a:t>
                      </a:r>
                      <a:r>
                        <a:rPr lang="en-US" sz="2000" dirty="0">
                          <a:latin typeface="+mn-lt"/>
                          <a:ea typeface="Calibri"/>
                          <a:cs typeface="B Nazanin" pitchFamily="2" charset="-78"/>
                        </a:rPr>
                        <a:t>%</a:t>
                      </a:r>
                      <a:endParaRPr lang="fa-IR" sz="2000" dirty="0">
                        <a:latin typeface="+mn-lt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79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cs typeface="B Nazanin" pitchFamily="2" charset="-78"/>
                        </a:rPr>
                        <a:t>3</a:t>
                      </a:r>
                      <a:endParaRPr lang="en-US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latin typeface="+mn-lt"/>
                          <a:ea typeface="Calibri"/>
                          <a:cs typeface="B Nazanin" pitchFamily="2" charset="-78"/>
                        </a:rPr>
                        <a:t>پنجره</a:t>
                      </a: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8016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latin typeface="+mn-lt"/>
                          <a:ea typeface="Calibri"/>
                          <a:cs typeface="B Nazanin" pitchFamily="2" charset="-78"/>
                        </a:rPr>
                        <a:t>20</a:t>
                      </a:r>
                      <a:r>
                        <a:rPr lang="en-US" sz="2000" dirty="0">
                          <a:latin typeface="+mn-lt"/>
                          <a:ea typeface="Calibri"/>
                          <a:cs typeface="B Nazanin" pitchFamily="2" charset="-78"/>
                        </a:rPr>
                        <a:t>%</a:t>
                      </a:r>
                      <a:endParaRPr lang="fa-IR" sz="2000" dirty="0">
                        <a:latin typeface="+mn-lt"/>
                        <a:ea typeface="Calibri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2000" dirty="0"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600" y="4224536"/>
            <a:ext cx="2808312" cy="11555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" t="12691" r="-204" b="44160"/>
          <a:stretch/>
        </p:blipFill>
        <p:spPr>
          <a:xfrm>
            <a:off x="4606330" y="2496344"/>
            <a:ext cx="2802582" cy="12241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EEEC1B-0E79-402C-ADAA-0098BBD34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696" y="5752103"/>
            <a:ext cx="1368152" cy="142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08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04456" y="8401000"/>
            <a:ext cx="907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b="1" dirty="0">
                <a:cs typeface="B Nazanin" pitchFamily="2" charset="-78"/>
              </a:rPr>
              <a:t>شیت شماره 1 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b="1" dirty="0">
                <a:cs typeface="B Nazanin" pitchFamily="2" charset="-78"/>
              </a:rPr>
              <a:t>مشخصات کلی پروژه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4028" y="336105"/>
            <a:ext cx="12169352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83890"/>
              </p:ext>
            </p:extLst>
          </p:nvPr>
        </p:nvGraphicFramePr>
        <p:xfrm>
          <a:off x="928192" y="624136"/>
          <a:ext cx="10945216" cy="6637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2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شهرداری منطقه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پلاک ثبتی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نام مالک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کد نوسازی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شماره و تاریخ پروانه ساختمانی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مساحت زمین در وضع موجود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</a:t>
                      </a:r>
                      <a:r>
                        <a:rPr lang="fa-IR" sz="2000" baseline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و سند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مساحت </a:t>
                      </a:r>
                      <a:r>
                        <a:rPr lang="fa-IR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itchFamily="2" charset="-78"/>
                        </a:rPr>
                        <a:t>زیربنا</a:t>
                      </a: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 </a:t>
                      </a: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تعداد طبقات پروانه ساختمانی 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ارتفاع ساختمان از سطح زمین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کاربری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طراح معمار در پروانه ساختمانی و پایه نظام مهندسی 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آدرس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fa-IR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--------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128016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تاریخ ارائه</a:t>
                      </a:r>
                      <a:endParaRPr lang="en-US" sz="20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918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0994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15: جزئيات اجرايي مربوط به کلیه عناصر الحاقي نما به مقياس 1/20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مشخص نمودن نحوه اتصال کلیه عناصر الحاقی به سازه اصلی، ابعاد و اندازه ها و لایه های اجرایی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(بازشوها، پیش آمدگی، نرده، قاب سازی، ستون، سايبان، آبچکان، جان پناه، تابلو و . . . 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7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32244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16: برش دیوار (</a:t>
            </a:r>
            <a:r>
              <a:rPr lang="en-US" sz="2000" b="1" dirty="0">
                <a:cs typeface="B Nazanin" pitchFamily="2" charset="-78"/>
              </a:rPr>
              <a:t>wall section </a:t>
            </a:r>
            <a:r>
              <a:rPr lang="fa-IR" sz="2000" b="1" dirty="0">
                <a:cs typeface="B Nazanin" pitchFamily="2" charset="-78"/>
              </a:rPr>
              <a:t>) به مقیاس 1/10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بزرگنمایی جزئیات ویژه در مقیاس 1/5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066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43292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17: نقشه های تیپ بندی در و پنجره ها به مقياس 1/20 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 (ابعاد، نوع، بازشو/ متحرک)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46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591812"/>
            <a:ext cx="9146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>
                <a:cs typeface="B Nazanin" pitchFamily="2" charset="-78"/>
              </a:rPr>
              <a:t>شیت شماره  18: نقشه های مربوط به ورودی و سردرب ساختمان در مقیاس 1/100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51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309942"/>
            <a:ext cx="91464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19: نقشه کفسازی پیاده رو مقابل ملک به مقیاس 1/50 </a:t>
            </a:r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حداقل کفسازی یک پلاک از هر طرف بنا ارائه گردد.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 (نوع کفسازی، جانمایی مبلمان شهری، جانمایی خطوط راهنمای نابینایان، کد ارتقاعی پیاده رو و ...)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576954"/>
            <a:ext cx="9146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20: نقشه های مربوط به الحاقات تاسیساتی و تجهیزاتی 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07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 21: نقشه جزییات اجرایی بام 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anose="00000400000000000000" pitchFamily="2" charset="-78"/>
              </a:rPr>
              <a:t>مدارک مربوط به طرح پیشنهادی در خصوص بام ساختمان 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4028" y="8157681"/>
            <a:ext cx="9166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fa-IR" sz="2000" b="1" dirty="0">
                <a:cs typeface="B Nazanin" pitchFamily="2" charset="-78"/>
              </a:rPr>
              <a:t>شیت شماره 2 : موقعیت بنا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هوایی محل (ممهور به مهر مهندس نقشه بردار) در مقیاس 1:2000 و یا مقیاسی که نسبت به یک گذر اصلی شهر قابل شناسایی باشد)</a:t>
            </a:r>
          </a:p>
          <a:p>
            <a:pPr marL="342900" lvl="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دسترسی های سواره و پیاده در سایت پلان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26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073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b="1" dirty="0">
                <a:cs typeface="B Nazanin" pitchFamily="2" charset="-78"/>
              </a:rPr>
              <a:t>شیت شماره 3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b="1" dirty="0">
                <a:cs typeface="B Nazanin" pitchFamily="2" charset="-78"/>
              </a:rPr>
              <a:t>تصاویر صفحات پروانه ساختمانی</a:t>
            </a:r>
            <a:endParaRPr lang="en-US" sz="20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7631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4456" y="8165926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4: پلان معماری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معماری تایید شده توسط شهرداری منطقه هنگام صدور پروانه ساختمانی شامل : پلان پارکینگ، همکف و طبقات، برش هاي عرضي و طولي و ... در مقیاس 1/100یا 1/200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( به منظور بررسی دقیق تر در چند شیت مجزا ارائه گردد) 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7522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4456" y="8165926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4: پلان معماری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معماری تایید شده توسط شهرداری منطقه هنگام صدور پروانه ساختمانی شامل : پلان پارکینگ، همکف و طبقات، برش هاي عرضي و طولي و ... در مقیاس 1/100یا 1/200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( به منظور بررسی دقیق تر در چند شیت مجزا ارائه گردد) 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2716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4456" y="8165926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4: پلان معماری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معماری تایید شده توسط شهرداری منطقه هنگام صدور پروانه ساختمانی شامل : پلان پارکینگ، همکف و طبقات، برش هاي عرضي و طولي و ... در مقیاس 1/100یا 1/200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( به منظور بررسی دقیق تر در چند شیت مجزا ارائه گردد) 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9233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4028" y="336104"/>
            <a:ext cx="1213688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04456" y="8165926"/>
            <a:ext cx="91464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4: پلان معماری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نقشه معماری تایید شده توسط شهرداری منطقه هنگام صدور پروانه ساختمانی شامل : پلان پارکینگ، همکف و طبقات، برش هاي عرضي و طولي و ... در مقیاس 1/100یا 1/200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( به منظور بررسی دقیق تر در چند شیت مجزا ارائه گردد) 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084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04456" y="8184975"/>
            <a:ext cx="9178924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14028" y="8184975"/>
            <a:ext cx="2702396" cy="12464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89538" y="8569695"/>
            <a:ext cx="22108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مهر و امضاء مهندس طراح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04456" y="8401000"/>
            <a:ext cx="9146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b="1" dirty="0">
                <a:cs typeface="B Nazanin" pitchFamily="2" charset="-78"/>
              </a:rPr>
              <a:t>شیت شماره 5 : کمیسیون ماده صد</a:t>
            </a:r>
          </a:p>
          <a:p>
            <a:pPr marL="342900" indent="-342900" algn="r" rtl="1">
              <a:buFont typeface="Arial" pitchFamily="34" charset="0"/>
              <a:buChar char="•"/>
            </a:pPr>
            <a:r>
              <a:rPr lang="fa-IR" sz="2000" dirty="0">
                <a:cs typeface="B Nazanin" pitchFamily="2" charset="-78"/>
              </a:rPr>
              <a:t>رای بدوی و قطعی کمیسیون ماده 100 در صورت وجود هرگونه تخلف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10908" y="336105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4028" y="336104"/>
            <a:ext cx="5940000" cy="76328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09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983</Words>
  <Application>Microsoft Office PowerPoint</Application>
  <PresentationFormat>A3 Paper (297x420 mm)</PresentationFormat>
  <Paragraphs>135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B Nazanin</vt:lpstr>
      <vt:lpstr>B Titr</vt:lpstr>
      <vt:lpstr>B Zar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Golbahar Nouri</dc:creator>
  <cp:lastModifiedBy>LENOVO</cp:lastModifiedBy>
  <cp:revision>84</cp:revision>
  <dcterms:created xsi:type="dcterms:W3CDTF">2019-10-10T07:08:32Z</dcterms:created>
  <dcterms:modified xsi:type="dcterms:W3CDTF">2024-06-18T13:04:59Z</dcterms:modified>
</cp:coreProperties>
</file>